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6"/>
  </p:handoutMasterIdLst>
  <p:sldIdLst>
    <p:sldId id="256" r:id="rId2"/>
    <p:sldId id="257" r:id="rId3"/>
    <p:sldId id="269" r:id="rId4"/>
    <p:sldId id="258" r:id="rId5"/>
    <p:sldId id="259" r:id="rId6"/>
    <p:sldId id="260" r:id="rId7"/>
    <p:sldId id="261" r:id="rId8"/>
    <p:sldId id="262" r:id="rId9"/>
    <p:sldId id="263" r:id="rId10"/>
    <p:sldId id="264" r:id="rId11"/>
    <p:sldId id="265" r:id="rId12"/>
    <p:sldId id="266" r:id="rId13"/>
    <p:sldId id="267" r:id="rId14"/>
    <p:sldId id="268" r:id="rId15"/>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5" d="100"/>
          <a:sy n="85" d="100"/>
        </p:scale>
        <p:origin x="6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85F9011E-DC24-4895-8220-CFA4BDDFD4B2}" type="datetimeFigureOut">
              <a:rPr lang="en-US" smtClean="0"/>
              <a:t>11/25/2019</a:t>
            </a:fld>
            <a:endParaRPr lang="en-US"/>
          </a:p>
        </p:txBody>
      </p:sp>
      <p:sp>
        <p:nvSpPr>
          <p:cNvPr id="4" name="Footer Placeholder 3"/>
          <p:cNvSpPr>
            <a:spLocks noGrp="1"/>
          </p:cNvSpPr>
          <p:nvPr>
            <p:ph type="ftr" sz="quarter" idx="2"/>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6433"/>
          </a:xfrm>
          <a:prstGeom prst="rect">
            <a:avLst/>
          </a:prstGeom>
        </p:spPr>
        <p:txBody>
          <a:bodyPr vert="horz" lIns="91440" tIns="45720" rIns="91440" bIns="45720" rtlCol="0" anchor="b"/>
          <a:lstStyle>
            <a:lvl1pPr algn="r">
              <a:defRPr sz="1200"/>
            </a:lvl1pPr>
          </a:lstStyle>
          <a:p>
            <a:fld id="{EF21B9F8-35A5-410C-933C-65D32E0BE46D}" type="slidenum">
              <a:rPr lang="en-US" smtClean="0"/>
              <a:t>‹#›</a:t>
            </a:fld>
            <a:endParaRPr lang="en-US"/>
          </a:p>
        </p:txBody>
      </p:sp>
    </p:spTree>
    <p:extLst>
      <p:ext uri="{BB962C8B-B14F-4D97-AF65-F5344CB8AC3E}">
        <p14:creationId xmlns:p14="http://schemas.microsoft.com/office/powerpoint/2010/main" val="22869138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11/25/2019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11/25/2019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11/25/2019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11/25/2019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11/25/2019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11/25/2019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11/25/2019</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11/25/2019</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7379" y="857957"/>
            <a:ext cx="10634270" cy="3562242"/>
          </a:xfrm>
        </p:spPr>
        <p:txBody>
          <a:bodyPr/>
          <a:lstStyle/>
          <a:p>
            <a:pPr algn="ctr"/>
            <a:r>
              <a:rPr lang="en-US" dirty="0" smtClean="0"/>
              <a:t>Introduction to Social Work</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57768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defTabSz="457200" rtl="0">
              <a:spcBef>
                <a:spcPct val="0"/>
              </a:spcBef>
            </a:pPr>
            <a:r>
              <a:rPr lang="en-US" sz="4000" b="1" dirty="0">
                <a:latin typeface="Times New Roman" panose="02020603050405020304" pitchFamily="18" charset="0"/>
                <a:ea typeface="Times New Roman" panose="02020603050405020304" pitchFamily="18" charset="0"/>
              </a:rPr>
              <a:t>Promotes social change:</a:t>
            </a:r>
            <a:r>
              <a:rPr lang="en-US" sz="4000" dirty="0">
                <a:latin typeface="Times New Roman" panose="02020603050405020304" pitchFamily="18" charset="0"/>
                <a:ea typeface="Times New Roman" panose="02020603050405020304" pitchFamily="18" charset="0"/>
              </a:rPr>
              <a:t/>
            </a:r>
            <a:br>
              <a:rPr lang="en-US" sz="4000" dirty="0">
                <a:latin typeface="Times New Roman" panose="02020603050405020304" pitchFamily="18" charset="0"/>
                <a:ea typeface="Times New Roman" panose="02020603050405020304" pitchFamily="18" charset="0"/>
              </a:rPr>
            </a:br>
            <a:endParaRPr lang="en-US" dirty="0"/>
          </a:p>
        </p:txBody>
      </p:sp>
      <p:sp>
        <p:nvSpPr>
          <p:cNvPr id="3" name="Content Placeholder 2"/>
          <p:cNvSpPr>
            <a:spLocks noGrp="1"/>
          </p:cNvSpPr>
          <p:nvPr>
            <p:ph idx="1"/>
          </p:nvPr>
        </p:nvSpPr>
        <p:spPr>
          <a:xfrm>
            <a:off x="524107" y="2222287"/>
            <a:ext cx="10849179" cy="3636511"/>
          </a:xfrm>
        </p:spPr>
        <p:txBody>
          <a:bodyPr>
            <a:normAutofit fontScale="92500"/>
          </a:bodyPr>
          <a:lstStyle/>
          <a:p>
            <a:pPr marR="0" indent="0" algn="just">
              <a:lnSpc>
                <a:spcPct val="150000"/>
              </a:lnSpc>
              <a:spcBef>
                <a:spcPts val="0"/>
              </a:spcBef>
              <a:spcAft>
                <a:spcPts val="0"/>
              </a:spcAft>
              <a:buNone/>
            </a:pPr>
            <a:r>
              <a:rPr lang="en-US" sz="2800" dirty="0">
                <a:latin typeface="Times New Roman" panose="02020603050405020304" pitchFamily="18" charset="0"/>
                <a:ea typeface="Times New Roman" panose="02020603050405020304" pitchFamily="18" charset="0"/>
              </a:rPr>
              <a:t>Social workers are change agent in a society and in the lives of the individuals, families and communities they serve</a:t>
            </a:r>
            <a:r>
              <a:rPr lang="en-US" sz="2800" dirty="0" smtClean="0">
                <a:latin typeface="Times New Roman" panose="02020603050405020304" pitchFamily="18" charset="0"/>
                <a:ea typeface="Times New Roman" panose="02020603050405020304" pitchFamily="18" charset="0"/>
              </a:rPr>
              <a:t>.</a:t>
            </a:r>
          </a:p>
          <a:p>
            <a:pPr marR="0" indent="0" algn="just">
              <a:lnSpc>
                <a:spcPct val="150000"/>
              </a:lnSpc>
              <a:spcBef>
                <a:spcPts val="0"/>
              </a:spcBef>
              <a:spcAft>
                <a:spcPts val="0"/>
              </a:spcAft>
              <a:buNone/>
            </a:pPr>
            <a:r>
              <a:rPr lang="en-US" sz="2800" dirty="0" smtClean="0">
                <a:latin typeface="Times New Roman" panose="02020603050405020304" pitchFamily="18" charset="0"/>
                <a:ea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rPr>
              <a:t>It promotes change by eradication of social problems like poverty, illiteracy and unemployment etc. through direct (social worker-client interaction) and indirect approach (Policy formulation and change in the social legislation)</a:t>
            </a:r>
          </a:p>
          <a:p>
            <a:endParaRPr lang="en-US" dirty="0"/>
          </a:p>
        </p:txBody>
      </p:sp>
    </p:spTree>
    <p:extLst>
      <p:ext uri="{BB962C8B-B14F-4D97-AF65-F5344CB8AC3E}">
        <p14:creationId xmlns:p14="http://schemas.microsoft.com/office/powerpoint/2010/main" val="3705196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defTabSz="457200" rtl="0">
              <a:spcBef>
                <a:spcPct val="0"/>
              </a:spcBef>
            </a:pPr>
            <a:r>
              <a:rPr lang="en-US" sz="3600" b="1" dirty="0">
                <a:latin typeface="Times New Roman" panose="02020603050405020304" pitchFamily="18" charset="0"/>
                <a:ea typeface="Times New Roman" panose="02020603050405020304" pitchFamily="18" charset="0"/>
              </a:rPr>
              <a:t>Problem solving in human relationship</a:t>
            </a:r>
            <a:r>
              <a:rPr lang="en-US" sz="3600" dirty="0">
                <a:latin typeface="Times New Roman" panose="02020603050405020304" pitchFamily="18" charset="0"/>
                <a:ea typeface="Times New Roman" panose="02020603050405020304" pitchFamily="18" charset="0"/>
              </a:rPr>
              <a:t/>
            </a:r>
            <a:br>
              <a:rPr lang="en-US" sz="3600" dirty="0">
                <a:latin typeface="Times New Roman" panose="02020603050405020304" pitchFamily="18" charset="0"/>
                <a:ea typeface="Times New Roman" panose="02020603050405020304" pitchFamily="18" charset="0"/>
              </a:rPr>
            </a:br>
            <a:endParaRPr lang="en-US" dirty="0"/>
          </a:p>
        </p:txBody>
      </p:sp>
      <p:sp>
        <p:nvSpPr>
          <p:cNvPr id="3" name="Content Placeholder 2"/>
          <p:cNvSpPr>
            <a:spLocks noGrp="1"/>
          </p:cNvSpPr>
          <p:nvPr>
            <p:ph idx="1"/>
          </p:nvPr>
        </p:nvSpPr>
        <p:spPr/>
        <p:txBody>
          <a:bodyPr>
            <a:normAutofit/>
          </a:bodyPr>
          <a:lstStyle/>
          <a:p>
            <a:pPr marR="0" indent="0" algn="just">
              <a:lnSpc>
                <a:spcPct val="150000"/>
              </a:lnSpc>
              <a:spcBef>
                <a:spcPts val="0"/>
              </a:spcBef>
              <a:spcAft>
                <a:spcPts val="0"/>
              </a:spcAft>
              <a:buNone/>
            </a:pPr>
            <a:r>
              <a:rPr lang="en-US" sz="3200" dirty="0" smtClean="0">
                <a:latin typeface="Times New Roman" panose="02020603050405020304" pitchFamily="18" charset="0"/>
                <a:ea typeface="Times New Roman" panose="02020603050405020304" pitchFamily="18" charset="0"/>
              </a:rPr>
              <a:t>Problem </a:t>
            </a:r>
            <a:r>
              <a:rPr lang="en-US" sz="3200" dirty="0">
                <a:latin typeface="Times New Roman" panose="02020603050405020304" pitchFamily="18" charset="0"/>
                <a:ea typeface="Times New Roman" panose="02020603050405020304" pitchFamily="18" charset="0"/>
              </a:rPr>
              <a:t>is a situation, event or any things that hamper the normal functioning of the individual and make a person handicapped. Aim of social work is to eradicate that problem in very organized way.</a:t>
            </a:r>
          </a:p>
          <a:p>
            <a:endParaRPr lang="en-US" sz="3200" dirty="0"/>
          </a:p>
        </p:txBody>
      </p:sp>
    </p:spTree>
    <p:extLst>
      <p:ext uri="{BB962C8B-B14F-4D97-AF65-F5344CB8AC3E}">
        <p14:creationId xmlns:p14="http://schemas.microsoft.com/office/powerpoint/2010/main" val="410164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defTabSz="457200" rtl="0">
              <a:spcBef>
                <a:spcPct val="0"/>
              </a:spcBef>
            </a:pPr>
            <a:r>
              <a:rPr lang="en-US" sz="3600" b="1" dirty="0">
                <a:latin typeface="Times New Roman" panose="02020603050405020304" pitchFamily="18" charset="0"/>
                <a:ea typeface="Times New Roman" panose="02020603050405020304" pitchFamily="18" charset="0"/>
              </a:rPr>
              <a:t>EMPOWERMENT AND LIBERATION</a:t>
            </a:r>
            <a:r>
              <a:rPr lang="en-US" sz="3600" dirty="0">
                <a:latin typeface="Times New Roman" panose="02020603050405020304" pitchFamily="18" charset="0"/>
                <a:ea typeface="Times New Roman" panose="02020603050405020304" pitchFamily="18" charset="0"/>
              </a:rPr>
              <a:t/>
            </a:r>
            <a:br>
              <a:rPr lang="en-US" sz="3600" dirty="0">
                <a:latin typeface="Times New Roman" panose="02020603050405020304" pitchFamily="18" charset="0"/>
                <a:ea typeface="Times New Roman" panose="02020603050405020304" pitchFamily="18" charset="0"/>
              </a:rPr>
            </a:br>
            <a:endParaRPr lang="en-US" dirty="0"/>
          </a:p>
        </p:txBody>
      </p:sp>
      <p:sp>
        <p:nvSpPr>
          <p:cNvPr id="3" name="Content Placeholder 2"/>
          <p:cNvSpPr>
            <a:spLocks noGrp="1"/>
          </p:cNvSpPr>
          <p:nvPr>
            <p:ph idx="1"/>
          </p:nvPr>
        </p:nvSpPr>
        <p:spPr/>
        <p:txBody>
          <a:bodyPr>
            <a:normAutofit lnSpcReduction="10000"/>
          </a:bodyPr>
          <a:lstStyle/>
          <a:p>
            <a:pPr marR="0" indent="0" algn="just">
              <a:lnSpc>
                <a:spcPct val="150000"/>
              </a:lnSpc>
              <a:spcBef>
                <a:spcPts val="0"/>
              </a:spcBef>
              <a:spcAft>
                <a:spcPts val="0"/>
              </a:spcAft>
              <a:buNone/>
            </a:pPr>
            <a:r>
              <a:rPr lang="en-US" sz="3200" dirty="0" smtClean="0">
                <a:latin typeface="Times New Roman" panose="02020603050405020304" pitchFamily="18" charset="0"/>
                <a:ea typeface="Times New Roman" panose="02020603050405020304" pitchFamily="18" charset="0"/>
              </a:rPr>
              <a:t>It </a:t>
            </a:r>
            <a:r>
              <a:rPr lang="en-US" sz="3200" dirty="0">
                <a:latin typeface="Times New Roman" panose="02020603050405020304" pitchFamily="18" charset="0"/>
                <a:ea typeface="Times New Roman" panose="02020603050405020304" pitchFamily="18" charset="0"/>
              </a:rPr>
              <a:t>means the process of increasing personal, interpersonal or practical power so that individual, families and communities can take action to improve their situations. It means addressing the problems of powerless population or empowering the powerless.</a:t>
            </a:r>
          </a:p>
          <a:p>
            <a:endParaRPr lang="en-US" dirty="0"/>
          </a:p>
        </p:txBody>
      </p:sp>
    </p:spTree>
    <p:extLst>
      <p:ext uri="{BB962C8B-B14F-4D97-AF65-F5344CB8AC3E}">
        <p14:creationId xmlns:p14="http://schemas.microsoft.com/office/powerpoint/2010/main" val="34855295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defTabSz="457200" rtl="0">
              <a:spcBef>
                <a:spcPct val="0"/>
              </a:spcBef>
            </a:pPr>
            <a:r>
              <a:rPr lang="en-US" sz="3600" b="1" dirty="0">
                <a:latin typeface="Times New Roman" panose="02020603050405020304" pitchFamily="18" charset="0"/>
                <a:ea typeface="Times New Roman" panose="02020603050405020304" pitchFamily="18" charset="0"/>
              </a:rPr>
              <a:t>Human rights and social justice</a:t>
            </a:r>
            <a:r>
              <a:rPr lang="en-US" sz="3600" dirty="0">
                <a:latin typeface="Times New Roman" panose="02020603050405020304" pitchFamily="18" charset="0"/>
                <a:ea typeface="Times New Roman" panose="02020603050405020304" pitchFamily="18" charset="0"/>
              </a:rPr>
              <a:t>:</a:t>
            </a:r>
            <a:br>
              <a:rPr lang="en-US" sz="3600" dirty="0">
                <a:latin typeface="Times New Roman" panose="02020603050405020304" pitchFamily="18" charset="0"/>
                <a:ea typeface="Times New Roman" panose="02020603050405020304" pitchFamily="18" charset="0"/>
              </a:rPr>
            </a:br>
            <a:endParaRPr lang="en-US" dirty="0"/>
          </a:p>
        </p:txBody>
      </p:sp>
      <p:sp>
        <p:nvSpPr>
          <p:cNvPr id="3" name="Content Placeholder 2"/>
          <p:cNvSpPr>
            <a:spLocks noGrp="1"/>
          </p:cNvSpPr>
          <p:nvPr>
            <p:ph idx="1"/>
          </p:nvPr>
        </p:nvSpPr>
        <p:spPr>
          <a:xfrm>
            <a:off x="367989" y="1828801"/>
            <a:ext cx="11251581" cy="4683512"/>
          </a:xfrm>
        </p:spPr>
        <p:txBody>
          <a:bodyPr>
            <a:normAutofit/>
          </a:bodyPr>
          <a:lstStyle/>
          <a:p>
            <a:pPr marR="0" indent="0" algn="just">
              <a:lnSpc>
                <a:spcPct val="150000"/>
              </a:lnSpc>
              <a:spcBef>
                <a:spcPts val="0"/>
              </a:spcBef>
              <a:spcAft>
                <a:spcPts val="0"/>
              </a:spcAft>
              <a:buNone/>
            </a:pPr>
            <a:r>
              <a:rPr lang="en-US" sz="3000" dirty="0" smtClean="0">
                <a:latin typeface="Times New Roman" panose="02020603050405020304" pitchFamily="18" charset="0"/>
                <a:ea typeface="Times New Roman" panose="02020603050405020304" pitchFamily="18" charset="0"/>
              </a:rPr>
              <a:t>According </a:t>
            </a:r>
            <a:r>
              <a:rPr lang="en-US" sz="3000" dirty="0">
                <a:latin typeface="Times New Roman" panose="02020603050405020304" pitchFamily="18" charset="0"/>
                <a:ea typeface="Times New Roman" panose="02020603050405020304" pitchFamily="18" charset="0"/>
              </a:rPr>
              <a:t>to UN “Human Rights are those rights which are inherent in our nature and without which we cannot live as human beings.</a:t>
            </a:r>
          </a:p>
          <a:p>
            <a:pPr marR="0" indent="0" algn="just">
              <a:lnSpc>
                <a:spcPct val="150000"/>
              </a:lnSpc>
              <a:spcBef>
                <a:spcPts val="0"/>
              </a:spcBef>
              <a:spcAft>
                <a:spcPts val="0"/>
              </a:spcAft>
              <a:buNone/>
            </a:pPr>
            <a:r>
              <a:rPr lang="en-US" sz="3000" dirty="0" smtClean="0">
                <a:latin typeface="Times New Roman" panose="02020603050405020304" pitchFamily="18" charset="0"/>
                <a:ea typeface="Times New Roman" panose="02020603050405020304" pitchFamily="18" charset="0"/>
              </a:rPr>
              <a:t>Social </a:t>
            </a:r>
            <a:r>
              <a:rPr lang="en-US" sz="3000" dirty="0">
                <a:latin typeface="Times New Roman" panose="02020603050405020304" pitchFamily="18" charset="0"/>
                <a:ea typeface="Times New Roman" panose="02020603050405020304" pitchFamily="18" charset="0"/>
              </a:rPr>
              <a:t>work is a human rights profession, having its basic principles based on the value of every human being and as one of its main aims is the promotion of equitable social structures, which can offer people security and development while upholding their dignity.</a:t>
            </a:r>
          </a:p>
          <a:p>
            <a:endParaRPr lang="en-US" dirty="0"/>
          </a:p>
        </p:txBody>
      </p:sp>
    </p:spTree>
    <p:extLst>
      <p:ext uri="{BB962C8B-B14F-4D97-AF65-F5344CB8AC3E}">
        <p14:creationId xmlns:p14="http://schemas.microsoft.com/office/powerpoint/2010/main" val="9773995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ea typeface="Times New Roman" panose="02020603050405020304" pitchFamily="18" charset="0"/>
              </a:rPr>
              <a:t>Theories of Human Behavior and social System</a:t>
            </a:r>
            <a:endParaRPr lang="en-US" dirty="0"/>
          </a:p>
        </p:txBody>
      </p:sp>
      <p:sp>
        <p:nvSpPr>
          <p:cNvPr id="3" name="Content Placeholder 2"/>
          <p:cNvSpPr>
            <a:spLocks noGrp="1"/>
          </p:cNvSpPr>
          <p:nvPr>
            <p:ph idx="1"/>
          </p:nvPr>
        </p:nvSpPr>
        <p:spPr>
          <a:xfrm>
            <a:off x="245327" y="2222287"/>
            <a:ext cx="11530361" cy="4055850"/>
          </a:xfrm>
        </p:spPr>
        <p:txBody>
          <a:bodyPr>
            <a:normAutofit/>
          </a:bodyPr>
          <a:lstStyle/>
          <a:p>
            <a:pPr marR="0" indent="0" algn="just">
              <a:lnSpc>
                <a:spcPct val="150000"/>
              </a:lnSpc>
              <a:spcBef>
                <a:spcPts val="0"/>
              </a:spcBef>
              <a:spcAft>
                <a:spcPts val="0"/>
              </a:spcAft>
              <a:buNone/>
            </a:pPr>
            <a:r>
              <a:rPr lang="en-US" sz="3200" dirty="0" smtClean="0">
                <a:latin typeface="Times New Roman" panose="02020603050405020304" pitchFamily="18" charset="0"/>
                <a:ea typeface="Times New Roman" panose="02020603050405020304" pitchFamily="18" charset="0"/>
              </a:rPr>
              <a:t>Theories </a:t>
            </a:r>
            <a:r>
              <a:rPr lang="en-US" sz="3200" dirty="0">
                <a:latin typeface="Times New Roman" panose="02020603050405020304" pitchFamily="18" charset="0"/>
                <a:ea typeface="Times New Roman" panose="02020603050405020304" pitchFamily="18" charset="0"/>
              </a:rPr>
              <a:t>of human </a:t>
            </a:r>
            <a:r>
              <a:rPr lang="en-US" sz="3200" dirty="0" smtClean="0">
                <a:latin typeface="Times New Roman" panose="02020603050405020304" pitchFamily="18" charset="0"/>
                <a:ea typeface="Times New Roman" panose="02020603050405020304" pitchFamily="18" charset="0"/>
              </a:rPr>
              <a:t>behavior </a:t>
            </a:r>
            <a:r>
              <a:rPr lang="en-US" sz="3200" dirty="0">
                <a:latin typeface="Times New Roman" panose="02020603050405020304" pitchFamily="18" charset="0"/>
                <a:ea typeface="Times New Roman" panose="02020603050405020304" pitchFamily="18" charset="0"/>
              </a:rPr>
              <a:t>mean utilizing knowledge of Psychology for understanding and solution of individual personal problem.</a:t>
            </a:r>
          </a:p>
          <a:p>
            <a:pPr marR="0" indent="0" algn="just">
              <a:lnSpc>
                <a:spcPct val="150000"/>
              </a:lnSpc>
              <a:spcBef>
                <a:spcPts val="0"/>
              </a:spcBef>
              <a:spcAft>
                <a:spcPts val="0"/>
              </a:spcAft>
              <a:buNone/>
            </a:pPr>
            <a:r>
              <a:rPr lang="en-US" sz="3200" dirty="0" smtClean="0">
                <a:latin typeface="Times New Roman" panose="02020603050405020304" pitchFamily="18" charset="0"/>
                <a:ea typeface="Times New Roman" panose="02020603050405020304" pitchFamily="18" charset="0"/>
              </a:rPr>
              <a:t>Theories </a:t>
            </a:r>
            <a:r>
              <a:rPr lang="en-US" sz="3200" dirty="0">
                <a:latin typeface="Times New Roman" panose="02020603050405020304" pitchFamily="18" charset="0"/>
                <a:ea typeface="Times New Roman" panose="02020603050405020304" pitchFamily="18" charset="0"/>
              </a:rPr>
              <a:t>of social system mean utilizing knowledge of sociology for understating the social problem and its solution.</a:t>
            </a:r>
          </a:p>
          <a:p>
            <a:endParaRPr lang="en-US" dirty="0"/>
          </a:p>
        </p:txBody>
      </p:sp>
    </p:spTree>
    <p:extLst>
      <p:ext uri="{BB962C8B-B14F-4D97-AF65-F5344CB8AC3E}">
        <p14:creationId xmlns:p14="http://schemas.microsoft.com/office/powerpoint/2010/main" val="2860023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Social Work?</a:t>
            </a:r>
            <a:endParaRPr lang="en-US" dirty="0"/>
          </a:p>
        </p:txBody>
      </p:sp>
      <p:sp>
        <p:nvSpPr>
          <p:cNvPr id="3" name="Content Placeholder 2"/>
          <p:cNvSpPr>
            <a:spLocks noGrp="1"/>
          </p:cNvSpPr>
          <p:nvPr>
            <p:ph idx="1"/>
          </p:nvPr>
        </p:nvSpPr>
        <p:spPr>
          <a:xfrm>
            <a:off x="423745" y="2222287"/>
            <a:ext cx="11363093" cy="4379235"/>
          </a:xfrm>
        </p:spPr>
        <p:txBody>
          <a:bodyPr>
            <a:normAutofit/>
          </a:bodyPr>
          <a:lstStyle/>
          <a:p>
            <a:pPr marL="0" marR="0" indent="0" algn="just">
              <a:lnSpc>
                <a:spcPct val="150000"/>
              </a:lnSpc>
              <a:spcBef>
                <a:spcPts val="0"/>
              </a:spcBef>
              <a:spcAft>
                <a:spcPts val="0"/>
              </a:spcAft>
              <a:buNone/>
            </a:pPr>
            <a:r>
              <a:rPr lang="en-US" sz="3200" b="1" u="sng" dirty="0">
                <a:latin typeface="Times New Roman" panose="02020603050405020304" pitchFamily="18" charset="0"/>
                <a:ea typeface="Times New Roman" panose="02020603050405020304" pitchFamily="18" charset="0"/>
              </a:rPr>
              <a:t>New definition of Social Work (2001):</a:t>
            </a:r>
            <a:endParaRPr lang="en-US" sz="3200" u="sng" dirty="0">
              <a:latin typeface="Times New Roman" panose="02020603050405020304" pitchFamily="18" charset="0"/>
              <a:ea typeface="Times New Roman" panose="02020603050405020304" pitchFamily="18" charset="0"/>
            </a:endParaRPr>
          </a:p>
          <a:p>
            <a:pPr marL="0" marR="0" indent="0" algn="just">
              <a:lnSpc>
                <a:spcPct val="150000"/>
              </a:lnSpc>
              <a:spcBef>
                <a:spcPts val="0"/>
              </a:spcBef>
              <a:spcAft>
                <a:spcPts val="0"/>
              </a:spcAft>
              <a:buNone/>
            </a:pPr>
            <a:r>
              <a:rPr lang="en-US" sz="3200" b="1" i="1" dirty="0">
                <a:latin typeface="Times New Roman" panose="02020603050405020304" pitchFamily="18" charset="0"/>
                <a:ea typeface="Times New Roman" panose="02020603050405020304" pitchFamily="18" charset="0"/>
              </a:rPr>
              <a:t>“</a:t>
            </a:r>
            <a:r>
              <a:rPr lang="en-US" sz="3200" b="1" dirty="0">
                <a:latin typeface="Times New Roman" panose="02020603050405020304" pitchFamily="18" charset="0"/>
                <a:ea typeface="Times New Roman" panose="02020603050405020304" pitchFamily="18" charset="0"/>
              </a:rPr>
              <a:t>Social Work </a:t>
            </a:r>
            <a:r>
              <a:rPr lang="en-US" sz="3200" b="1" dirty="0" smtClean="0">
                <a:latin typeface="Times New Roman" panose="02020603050405020304" pitchFamily="18" charset="0"/>
                <a:ea typeface="Times New Roman" panose="02020603050405020304" pitchFamily="18" charset="0"/>
              </a:rPr>
              <a:t>is a professional field and academic discipline which focus on the promotion of  </a:t>
            </a:r>
            <a:r>
              <a:rPr lang="en-US" sz="3200" b="1" dirty="0">
                <a:latin typeface="Times New Roman" panose="02020603050405020304" pitchFamily="18" charset="0"/>
                <a:ea typeface="Times New Roman" panose="02020603050405020304" pitchFamily="18" charset="0"/>
              </a:rPr>
              <a:t>social change, problems solving in human relationships and the empowerment and liberation of people to </a:t>
            </a:r>
            <a:r>
              <a:rPr lang="en-US" sz="3200" b="1" dirty="0" smtClean="0">
                <a:latin typeface="Times New Roman" panose="02020603050405020304" pitchFamily="18" charset="0"/>
                <a:ea typeface="Times New Roman" panose="02020603050405020304" pitchFamily="18" charset="0"/>
              </a:rPr>
              <a:t>enhance or restore well-being</a:t>
            </a:r>
            <a:r>
              <a:rPr lang="en-US" sz="3200" b="1" i="1" dirty="0" smtClean="0">
                <a:latin typeface="Times New Roman" panose="02020603050405020304" pitchFamily="18" charset="0"/>
                <a:ea typeface="Times New Roman" panose="02020603050405020304" pitchFamily="18" charset="0"/>
              </a:rPr>
              <a:t>”. </a:t>
            </a:r>
          </a:p>
          <a:p>
            <a:endParaRPr lang="en-US" dirty="0"/>
          </a:p>
        </p:txBody>
      </p:sp>
    </p:spTree>
    <p:extLst>
      <p:ext uri="{BB962C8B-B14F-4D97-AF65-F5344CB8AC3E}">
        <p14:creationId xmlns:p14="http://schemas.microsoft.com/office/powerpoint/2010/main" val="24313906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6049" y="1803042"/>
            <a:ext cx="11206975" cy="4816699"/>
          </a:xfrm>
        </p:spPr>
        <p:txBody>
          <a:bodyPr>
            <a:normAutofit/>
          </a:bodyPr>
          <a:lstStyle/>
          <a:p>
            <a:pPr marL="0" lvl="0" indent="0" algn="ctr">
              <a:lnSpc>
                <a:spcPct val="150000"/>
              </a:lnSpc>
              <a:spcBef>
                <a:spcPts val="0"/>
              </a:spcBef>
              <a:spcAft>
                <a:spcPts val="0"/>
              </a:spcAft>
              <a:buClr>
                <a:srgbClr val="00C6BB"/>
              </a:buClr>
              <a:buNone/>
            </a:pPr>
            <a:r>
              <a:rPr lang="en-US" sz="3600" b="1" dirty="0">
                <a:solidFill>
                  <a:prstClr val="white"/>
                </a:solidFill>
                <a:latin typeface="Times New Roman" panose="02020603050405020304" pitchFamily="18" charset="0"/>
                <a:ea typeface="Times New Roman" panose="02020603050405020304" pitchFamily="18" charset="0"/>
              </a:rPr>
              <a:t>Utilizing theories of human </a:t>
            </a:r>
            <a:r>
              <a:rPr lang="en-US" sz="3600" b="1" dirty="0" smtClean="0">
                <a:solidFill>
                  <a:prstClr val="white"/>
                </a:solidFill>
                <a:latin typeface="Times New Roman" panose="02020603050405020304" pitchFamily="18" charset="0"/>
                <a:ea typeface="Times New Roman" panose="02020603050405020304" pitchFamily="18" charset="0"/>
              </a:rPr>
              <a:t>Behavior </a:t>
            </a:r>
            <a:r>
              <a:rPr lang="en-US" sz="3600" b="1" dirty="0">
                <a:solidFill>
                  <a:prstClr val="white"/>
                </a:solidFill>
                <a:latin typeface="Times New Roman" panose="02020603050405020304" pitchFamily="18" charset="0"/>
                <a:ea typeface="Times New Roman" panose="02020603050405020304" pitchFamily="18" charset="0"/>
              </a:rPr>
              <a:t>and </a:t>
            </a:r>
            <a:r>
              <a:rPr lang="en-US" sz="3600" b="1" dirty="0" smtClean="0">
                <a:solidFill>
                  <a:prstClr val="white"/>
                </a:solidFill>
                <a:latin typeface="Times New Roman" panose="02020603050405020304" pitchFamily="18" charset="0"/>
                <a:ea typeface="Times New Roman" panose="02020603050405020304" pitchFamily="18" charset="0"/>
              </a:rPr>
              <a:t>Social System</a:t>
            </a:r>
            <a:r>
              <a:rPr lang="en-US" sz="3600" b="1" dirty="0">
                <a:solidFill>
                  <a:prstClr val="white"/>
                </a:solidFill>
                <a:latin typeface="Times New Roman" panose="02020603050405020304" pitchFamily="18" charset="0"/>
                <a:ea typeface="Times New Roman" panose="02020603050405020304" pitchFamily="18" charset="0"/>
              </a:rPr>
              <a:t>, </a:t>
            </a:r>
            <a:r>
              <a:rPr lang="en-US" sz="3600" b="1" dirty="0" smtClean="0">
                <a:solidFill>
                  <a:prstClr val="white"/>
                </a:solidFill>
                <a:latin typeface="Times New Roman" panose="02020603050405020304" pitchFamily="18" charset="0"/>
                <a:ea typeface="Times New Roman" panose="02020603050405020304" pitchFamily="18" charset="0"/>
              </a:rPr>
              <a:t>Social Work Intervenes </a:t>
            </a:r>
            <a:r>
              <a:rPr lang="en-US" sz="3600" b="1" dirty="0">
                <a:solidFill>
                  <a:prstClr val="white"/>
                </a:solidFill>
                <a:latin typeface="Times New Roman" panose="02020603050405020304" pitchFamily="18" charset="0"/>
                <a:ea typeface="Times New Roman" panose="02020603050405020304" pitchFamily="18" charset="0"/>
              </a:rPr>
              <a:t>at the point where people </a:t>
            </a:r>
            <a:r>
              <a:rPr lang="en-US" sz="3600" b="1" dirty="0" smtClean="0">
                <a:solidFill>
                  <a:prstClr val="white"/>
                </a:solidFill>
                <a:latin typeface="Times New Roman" panose="02020603050405020304" pitchFamily="18" charset="0"/>
                <a:ea typeface="Times New Roman" panose="02020603050405020304" pitchFamily="18" charset="0"/>
              </a:rPr>
              <a:t>Interact </a:t>
            </a:r>
            <a:r>
              <a:rPr lang="en-US" sz="3600" b="1" dirty="0">
                <a:solidFill>
                  <a:prstClr val="white"/>
                </a:solidFill>
                <a:latin typeface="Times New Roman" panose="02020603050405020304" pitchFamily="18" charset="0"/>
                <a:ea typeface="Times New Roman" panose="02020603050405020304" pitchFamily="18" charset="0"/>
              </a:rPr>
              <a:t>with their </a:t>
            </a:r>
            <a:r>
              <a:rPr lang="en-US" sz="3600" b="1" dirty="0" smtClean="0">
                <a:solidFill>
                  <a:prstClr val="white"/>
                </a:solidFill>
                <a:latin typeface="Times New Roman" panose="02020603050405020304" pitchFamily="18" charset="0"/>
                <a:ea typeface="Times New Roman" panose="02020603050405020304" pitchFamily="18" charset="0"/>
              </a:rPr>
              <a:t>Environment</a:t>
            </a:r>
            <a:r>
              <a:rPr lang="en-US" sz="3600" b="1" dirty="0">
                <a:solidFill>
                  <a:prstClr val="white"/>
                </a:solidFill>
                <a:latin typeface="Times New Roman" panose="02020603050405020304" pitchFamily="18" charset="0"/>
                <a:ea typeface="Times New Roman" panose="02020603050405020304" pitchFamily="18" charset="0"/>
              </a:rPr>
              <a:t>. </a:t>
            </a:r>
          </a:p>
          <a:p>
            <a:pPr marL="0" lvl="0" indent="0" algn="ctr">
              <a:lnSpc>
                <a:spcPct val="150000"/>
              </a:lnSpc>
              <a:spcBef>
                <a:spcPts val="0"/>
              </a:spcBef>
              <a:spcAft>
                <a:spcPts val="0"/>
              </a:spcAft>
              <a:buClr>
                <a:srgbClr val="00C6BB"/>
              </a:buClr>
              <a:buNone/>
            </a:pPr>
            <a:r>
              <a:rPr lang="en-US" sz="3600" b="1" dirty="0">
                <a:solidFill>
                  <a:prstClr val="white"/>
                </a:solidFill>
                <a:latin typeface="Times New Roman" panose="02020603050405020304" pitchFamily="18" charset="0"/>
                <a:ea typeface="Times New Roman" panose="02020603050405020304" pitchFamily="18" charset="0"/>
              </a:rPr>
              <a:t>Principle of </a:t>
            </a:r>
            <a:r>
              <a:rPr lang="en-US" sz="3600" b="1" dirty="0" smtClean="0">
                <a:solidFill>
                  <a:prstClr val="white"/>
                </a:solidFill>
                <a:latin typeface="Times New Roman" panose="02020603050405020304" pitchFamily="18" charset="0"/>
                <a:ea typeface="Times New Roman" panose="02020603050405020304" pitchFamily="18" charset="0"/>
              </a:rPr>
              <a:t>Human </a:t>
            </a:r>
            <a:r>
              <a:rPr lang="en-US" sz="3600" b="1" dirty="0">
                <a:solidFill>
                  <a:prstClr val="white"/>
                </a:solidFill>
                <a:latin typeface="Times New Roman" panose="02020603050405020304" pitchFamily="18" charset="0"/>
                <a:ea typeface="Times New Roman" panose="02020603050405020304" pitchFamily="18" charset="0"/>
              </a:rPr>
              <a:t>rights and </a:t>
            </a:r>
            <a:r>
              <a:rPr lang="en-US" sz="3600" b="1" dirty="0" smtClean="0">
                <a:solidFill>
                  <a:prstClr val="white"/>
                </a:solidFill>
                <a:latin typeface="Times New Roman" panose="02020603050405020304" pitchFamily="18" charset="0"/>
                <a:ea typeface="Times New Roman" panose="02020603050405020304" pitchFamily="18" charset="0"/>
              </a:rPr>
              <a:t>Social </a:t>
            </a:r>
            <a:r>
              <a:rPr lang="en-US" sz="3600" b="1" smtClean="0">
                <a:solidFill>
                  <a:prstClr val="white"/>
                </a:solidFill>
                <a:latin typeface="Times New Roman" panose="02020603050405020304" pitchFamily="18" charset="0"/>
                <a:ea typeface="Times New Roman" panose="02020603050405020304" pitchFamily="18" charset="0"/>
              </a:rPr>
              <a:t>Sustice</a:t>
            </a:r>
            <a:r>
              <a:rPr lang="en-US" sz="3600" b="1" dirty="0" smtClean="0">
                <a:solidFill>
                  <a:prstClr val="white"/>
                </a:solidFill>
                <a:latin typeface="Times New Roman" panose="02020603050405020304" pitchFamily="18" charset="0"/>
                <a:ea typeface="Times New Roman" panose="02020603050405020304" pitchFamily="18" charset="0"/>
              </a:rPr>
              <a:t> </a:t>
            </a:r>
            <a:r>
              <a:rPr lang="en-US" sz="3600" b="1" dirty="0">
                <a:solidFill>
                  <a:prstClr val="white"/>
                </a:solidFill>
                <a:latin typeface="Times New Roman" panose="02020603050405020304" pitchFamily="18" charset="0"/>
                <a:ea typeface="Times New Roman" panose="02020603050405020304" pitchFamily="18" charset="0"/>
              </a:rPr>
              <a:t>are fundamental to social work</a:t>
            </a:r>
            <a:r>
              <a:rPr lang="en-US" sz="3600" b="1" dirty="0" smtClean="0">
                <a:solidFill>
                  <a:prstClr val="white"/>
                </a:solidFill>
                <a:latin typeface="Times New Roman" panose="02020603050405020304" pitchFamily="18" charset="0"/>
                <a:ea typeface="Times New Roman" panose="02020603050405020304" pitchFamily="18" charset="0"/>
              </a:rPr>
              <a:t>.</a:t>
            </a:r>
            <a:endParaRPr lang="en-US" sz="3600" dirty="0">
              <a:solidFill>
                <a:prstClr val="white"/>
              </a:solidFill>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552946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Concepts:</a:t>
            </a:r>
            <a:endParaRPr lang="en-US" dirty="0"/>
          </a:p>
        </p:txBody>
      </p:sp>
      <p:sp>
        <p:nvSpPr>
          <p:cNvPr id="3" name="Content Placeholder 2"/>
          <p:cNvSpPr>
            <a:spLocks noGrp="1"/>
          </p:cNvSpPr>
          <p:nvPr>
            <p:ph idx="1"/>
          </p:nvPr>
        </p:nvSpPr>
        <p:spPr>
          <a:xfrm>
            <a:off x="457200" y="1505415"/>
            <a:ext cx="10916086" cy="5163014"/>
          </a:xfrm>
        </p:spPr>
        <p:txBody>
          <a:bodyPr>
            <a:normAutofit/>
          </a:bodyPr>
          <a:lstStyle/>
          <a:p>
            <a:pPr lvl="0" algn="just">
              <a:lnSpc>
                <a:spcPct val="150000"/>
              </a:lnSpc>
              <a:spcBef>
                <a:spcPts val="0"/>
              </a:spcBef>
              <a:spcAft>
                <a:spcPts val="0"/>
              </a:spcAft>
              <a:buFont typeface="Symbol" panose="05050102010706020507" pitchFamily="18" charset="2"/>
              <a:buChar char=""/>
              <a:tabLst>
                <a:tab pos="457200" algn="l"/>
              </a:tabLst>
            </a:pPr>
            <a:r>
              <a:rPr lang="en-US" sz="3200" dirty="0">
                <a:latin typeface="Times New Roman" panose="02020603050405020304" pitchFamily="18" charset="0"/>
                <a:ea typeface="Times New Roman" panose="02020603050405020304" pitchFamily="18" charset="0"/>
              </a:rPr>
              <a:t>Social Work as Profession</a:t>
            </a:r>
          </a:p>
          <a:p>
            <a:pPr lvl="0" algn="just">
              <a:lnSpc>
                <a:spcPct val="150000"/>
              </a:lnSpc>
              <a:spcBef>
                <a:spcPts val="0"/>
              </a:spcBef>
              <a:spcAft>
                <a:spcPts val="0"/>
              </a:spcAft>
              <a:buFont typeface="Symbol" panose="05050102010706020507" pitchFamily="18" charset="2"/>
              <a:buChar char=""/>
              <a:tabLst>
                <a:tab pos="457200" algn="l"/>
              </a:tabLst>
            </a:pPr>
            <a:r>
              <a:rPr lang="en-US" sz="3200" dirty="0" smtClean="0">
                <a:latin typeface="Times New Roman" panose="02020603050405020304" pitchFamily="18" charset="0"/>
                <a:ea typeface="Times New Roman" panose="02020603050405020304" pitchFamily="18" charset="0"/>
              </a:rPr>
              <a:t>Social Work promotes </a:t>
            </a:r>
            <a:r>
              <a:rPr lang="en-US" sz="3200" dirty="0">
                <a:latin typeface="Times New Roman" panose="02020603050405020304" pitchFamily="18" charset="0"/>
                <a:ea typeface="Times New Roman" panose="02020603050405020304" pitchFamily="18" charset="0"/>
              </a:rPr>
              <a:t>Social Change</a:t>
            </a:r>
          </a:p>
          <a:p>
            <a:pPr lvl="0" algn="just">
              <a:lnSpc>
                <a:spcPct val="150000"/>
              </a:lnSpc>
              <a:spcBef>
                <a:spcPts val="0"/>
              </a:spcBef>
              <a:spcAft>
                <a:spcPts val="0"/>
              </a:spcAft>
              <a:buFont typeface="Symbol" panose="05050102010706020507" pitchFamily="18" charset="2"/>
              <a:buChar char=""/>
              <a:tabLst>
                <a:tab pos="457200" algn="l"/>
              </a:tabLst>
            </a:pPr>
            <a:r>
              <a:rPr lang="en-US" sz="3200" dirty="0">
                <a:latin typeface="Times New Roman" panose="02020603050405020304" pitchFamily="18" charset="0"/>
                <a:ea typeface="Times New Roman" panose="02020603050405020304" pitchFamily="18" charset="0"/>
              </a:rPr>
              <a:t>Problem solving in human relationships</a:t>
            </a:r>
          </a:p>
          <a:p>
            <a:pPr lvl="0" algn="just">
              <a:lnSpc>
                <a:spcPct val="150000"/>
              </a:lnSpc>
              <a:spcBef>
                <a:spcPts val="0"/>
              </a:spcBef>
              <a:spcAft>
                <a:spcPts val="0"/>
              </a:spcAft>
              <a:buFont typeface="Symbol" panose="05050102010706020507" pitchFamily="18" charset="2"/>
              <a:buChar char=""/>
              <a:tabLst>
                <a:tab pos="457200" algn="l"/>
              </a:tabLst>
            </a:pPr>
            <a:r>
              <a:rPr lang="en-US" sz="3200" dirty="0">
                <a:latin typeface="Times New Roman" panose="02020603050405020304" pitchFamily="18" charset="0"/>
                <a:ea typeface="Times New Roman" panose="02020603050405020304" pitchFamily="18" charset="0"/>
              </a:rPr>
              <a:t>Empowerment and liberation of people to enhance well being</a:t>
            </a:r>
          </a:p>
          <a:p>
            <a:pPr lvl="0" algn="just">
              <a:lnSpc>
                <a:spcPct val="150000"/>
              </a:lnSpc>
              <a:spcBef>
                <a:spcPts val="0"/>
              </a:spcBef>
              <a:spcAft>
                <a:spcPts val="0"/>
              </a:spcAft>
              <a:buFont typeface="Symbol" panose="05050102010706020507" pitchFamily="18" charset="2"/>
              <a:buChar char=""/>
              <a:tabLst>
                <a:tab pos="457200" algn="l"/>
              </a:tabLst>
            </a:pPr>
            <a:r>
              <a:rPr lang="en-US" sz="3200" dirty="0">
                <a:latin typeface="Times New Roman" panose="02020603050405020304" pitchFamily="18" charset="0"/>
                <a:ea typeface="Times New Roman" panose="02020603050405020304" pitchFamily="18" charset="0"/>
              </a:rPr>
              <a:t>Theories of Human Behavior and Social system</a:t>
            </a:r>
          </a:p>
          <a:p>
            <a:pPr lvl="0" algn="just">
              <a:lnSpc>
                <a:spcPct val="150000"/>
              </a:lnSpc>
              <a:spcBef>
                <a:spcPts val="0"/>
              </a:spcBef>
              <a:spcAft>
                <a:spcPts val="0"/>
              </a:spcAft>
              <a:buFont typeface="Symbol" panose="05050102010706020507" pitchFamily="18" charset="2"/>
              <a:buChar char=""/>
              <a:tabLst>
                <a:tab pos="457200" algn="l"/>
              </a:tabLst>
            </a:pPr>
            <a:r>
              <a:rPr lang="en-US" sz="3200" dirty="0">
                <a:latin typeface="Times New Roman" panose="02020603050405020304" pitchFamily="18" charset="0"/>
                <a:ea typeface="Times New Roman" panose="02020603050405020304" pitchFamily="18" charset="0"/>
              </a:rPr>
              <a:t>Principles of Human rights and Social Justice</a:t>
            </a:r>
          </a:p>
          <a:p>
            <a:endParaRPr lang="en-US" dirty="0"/>
          </a:p>
        </p:txBody>
      </p:sp>
    </p:spTree>
    <p:extLst>
      <p:ext uri="{BB962C8B-B14F-4D97-AF65-F5344CB8AC3E}">
        <p14:creationId xmlns:p14="http://schemas.microsoft.com/office/powerpoint/2010/main" val="23260512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marR="0">
              <a:lnSpc>
                <a:spcPct val="150000"/>
              </a:lnSpc>
              <a:spcBef>
                <a:spcPts val="0"/>
              </a:spcBef>
              <a:spcAft>
                <a:spcPts val="0"/>
              </a:spcAft>
            </a:pPr>
            <a:r>
              <a:rPr lang="en-US" dirty="0" smtClean="0">
                <a:latin typeface="Times New Roman" panose="02020603050405020304" pitchFamily="18" charset="0"/>
                <a:ea typeface="Times New Roman" panose="02020603050405020304" pitchFamily="18" charset="0"/>
              </a:rPr>
              <a:t/>
            </a:r>
            <a:br>
              <a:rPr lang="en-US" dirty="0" smtClean="0">
                <a:latin typeface="Times New Roman" panose="02020603050405020304" pitchFamily="18" charset="0"/>
                <a:ea typeface="Times New Roman" panose="02020603050405020304" pitchFamily="18" charset="0"/>
              </a:rPr>
            </a:br>
            <a:r>
              <a:rPr lang="en-US" dirty="0">
                <a:latin typeface="Times New Roman" panose="02020603050405020304" pitchFamily="18" charset="0"/>
                <a:ea typeface="Times New Roman" panose="02020603050405020304" pitchFamily="18" charset="0"/>
              </a:rPr>
              <a:t/>
            </a:r>
            <a:br>
              <a:rPr lang="en-US" dirty="0">
                <a:latin typeface="Times New Roman" panose="02020603050405020304" pitchFamily="18" charset="0"/>
                <a:ea typeface="Times New Roman" panose="02020603050405020304" pitchFamily="18" charset="0"/>
              </a:rPr>
            </a:br>
            <a:r>
              <a:rPr lang="en-US" dirty="0">
                <a:latin typeface="Times New Roman" panose="02020603050405020304" pitchFamily="18" charset="0"/>
                <a:ea typeface="Times New Roman" panose="02020603050405020304" pitchFamily="18" charset="0"/>
              </a:rPr>
              <a:t/>
            </a:r>
            <a:br>
              <a:rPr lang="en-US" dirty="0">
                <a:latin typeface="Times New Roman" panose="02020603050405020304" pitchFamily="18" charset="0"/>
                <a:ea typeface="Times New Roman" panose="02020603050405020304" pitchFamily="18" charset="0"/>
              </a:rPr>
            </a:br>
            <a:r>
              <a:rPr lang="en-US" dirty="0">
                <a:latin typeface="Times New Roman" panose="02020603050405020304" pitchFamily="18" charset="0"/>
                <a:ea typeface="Times New Roman" panose="02020603050405020304" pitchFamily="18" charset="0"/>
              </a:rPr>
              <a:t>Social work as Profession:</a:t>
            </a:r>
            <a:endParaRPr lang="en-US" dirty="0"/>
          </a:p>
        </p:txBody>
      </p:sp>
      <p:sp>
        <p:nvSpPr>
          <p:cNvPr id="3" name="Content Placeholder 2"/>
          <p:cNvSpPr>
            <a:spLocks noGrp="1"/>
          </p:cNvSpPr>
          <p:nvPr>
            <p:ph idx="1"/>
          </p:nvPr>
        </p:nvSpPr>
        <p:spPr>
          <a:xfrm>
            <a:off x="223023" y="2222287"/>
            <a:ext cx="11530361" cy="4178513"/>
          </a:xfrm>
        </p:spPr>
        <p:txBody>
          <a:bodyPr>
            <a:normAutofit/>
          </a:bodyPr>
          <a:lstStyle/>
          <a:p>
            <a:pPr lvl="0" algn="just">
              <a:lnSpc>
                <a:spcPct val="150000"/>
              </a:lnSpc>
              <a:spcBef>
                <a:spcPts val="0"/>
              </a:spcBef>
              <a:spcAft>
                <a:spcPts val="0"/>
              </a:spcAft>
              <a:buFont typeface="+mj-lt"/>
              <a:buAutoNum type="romanUcPeriod"/>
              <a:tabLst>
                <a:tab pos="457200" algn="l"/>
              </a:tabLst>
            </a:pPr>
            <a:r>
              <a:rPr lang="en-US" sz="2800" b="1" u="sng" dirty="0">
                <a:latin typeface="Times New Roman" panose="02020603050405020304" pitchFamily="18" charset="0"/>
                <a:ea typeface="Times New Roman" panose="02020603050405020304" pitchFamily="18" charset="0"/>
              </a:rPr>
              <a:t>A high degree of generalized and systematic knowledge</a:t>
            </a:r>
            <a:r>
              <a:rPr lang="en-US" sz="2800" u="sng" dirty="0">
                <a:latin typeface="Times New Roman" panose="02020603050405020304" pitchFamily="18" charset="0"/>
                <a:ea typeface="Times New Roman" panose="02020603050405020304" pitchFamily="18" charset="0"/>
              </a:rPr>
              <a:t>. </a:t>
            </a:r>
            <a:endParaRPr lang="en-US" sz="2800" u="sng" dirty="0" smtClean="0">
              <a:latin typeface="Times New Roman" panose="02020603050405020304" pitchFamily="18" charset="0"/>
              <a:ea typeface="Times New Roman" panose="02020603050405020304" pitchFamily="18" charset="0"/>
            </a:endParaRPr>
          </a:p>
          <a:p>
            <a:pPr marL="0" lvl="0" indent="0" algn="just">
              <a:lnSpc>
                <a:spcPct val="150000"/>
              </a:lnSpc>
              <a:spcBef>
                <a:spcPts val="0"/>
              </a:spcBef>
              <a:spcAft>
                <a:spcPts val="0"/>
              </a:spcAft>
              <a:buNone/>
              <a:tabLst>
                <a:tab pos="457200" algn="l"/>
              </a:tabLst>
            </a:pPr>
            <a:r>
              <a:rPr lang="en-US" sz="2800" dirty="0" smtClean="0">
                <a:latin typeface="Times New Roman" panose="02020603050405020304" pitchFamily="18" charset="0"/>
                <a:ea typeface="Times New Roman" panose="02020603050405020304" pitchFamily="18" charset="0"/>
              </a:rPr>
              <a:t>It </a:t>
            </a:r>
            <a:r>
              <a:rPr lang="en-US" sz="2800" dirty="0">
                <a:latin typeface="Times New Roman" panose="02020603050405020304" pitchFamily="18" charset="0"/>
                <a:ea typeface="Times New Roman" panose="02020603050405020304" pitchFamily="18" charset="0"/>
              </a:rPr>
              <a:t>means “knowledge base of social work is comprehensive topics which encompass the facts and theories, skills and attitudes, necessary for effective, efficient practice. </a:t>
            </a:r>
            <a:endParaRPr lang="en-US" sz="2800" dirty="0" smtClean="0">
              <a:latin typeface="Times New Roman" panose="02020603050405020304" pitchFamily="18" charset="0"/>
              <a:ea typeface="Times New Roman" panose="02020603050405020304" pitchFamily="18" charset="0"/>
            </a:endParaRPr>
          </a:p>
          <a:p>
            <a:pPr marL="0" lvl="0" indent="0" algn="just">
              <a:lnSpc>
                <a:spcPct val="150000"/>
              </a:lnSpc>
              <a:spcBef>
                <a:spcPts val="0"/>
              </a:spcBef>
              <a:spcAft>
                <a:spcPts val="0"/>
              </a:spcAft>
              <a:buNone/>
              <a:tabLst>
                <a:tab pos="457200" algn="l"/>
              </a:tabLst>
            </a:pPr>
            <a:r>
              <a:rPr lang="en-US" sz="2800" dirty="0" smtClean="0">
                <a:latin typeface="Times New Roman" panose="02020603050405020304" pitchFamily="18" charset="0"/>
                <a:ea typeface="Times New Roman" panose="02020603050405020304" pitchFamily="18" charset="0"/>
              </a:rPr>
              <a:t>Social </a:t>
            </a:r>
            <a:r>
              <a:rPr lang="en-US" sz="2800" dirty="0">
                <a:latin typeface="Times New Roman" panose="02020603050405020304" pitchFamily="18" charset="0"/>
                <a:ea typeface="Times New Roman" panose="02020603050405020304" pitchFamily="18" charset="0"/>
              </a:rPr>
              <a:t>work need to draw on an extensive knowledge base in order to be equipped to meet the challenges of the work.</a:t>
            </a:r>
          </a:p>
          <a:p>
            <a:endParaRPr lang="en-US" dirty="0"/>
          </a:p>
        </p:txBody>
      </p:sp>
    </p:spTree>
    <p:extLst>
      <p:ext uri="{BB962C8B-B14F-4D97-AF65-F5344CB8AC3E}">
        <p14:creationId xmlns:p14="http://schemas.microsoft.com/office/powerpoint/2010/main" val="472794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9571" y="2007221"/>
            <a:ext cx="11183715" cy="4549696"/>
          </a:xfrm>
        </p:spPr>
        <p:txBody>
          <a:bodyPr/>
          <a:lstStyle/>
          <a:p>
            <a:pPr marL="0" indent="0" algn="just">
              <a:lnSpc>
                <a:spcPct val="150000"/>
              </a:lnSpc>
              <a:spcBef>
                <a:spcPts val="0"/>
              </a:spcBef>
              <a:spcAft>
                <a:spcPts val="0"/>
              </a:spcAft>
              <a:buNone/>
            </a:pPr>
            <a:r>
              <a:rPr lang="en-US" sz="2800" dirty="0">
                <a:latin typeface="Times New Roman" panose="02020603050405020304" pitchFamily="18" charset="0"/>
                <a:ea typeface="Times New Roman" panose="02020603050405020304" pitchFamily="18" charset="0"/>
              </a:rPr>
              <a:t>Social Work knowledge is, at the present time, in fact, an amalgam of several different things. </a:t>
            </a:r>
            <a:endParaRPr lang="en-US" sz="2800" dirty="0" smtClean="0">
              <a:latin typeface="Times New Roman" panose="02020603050405020304" pitchFamily="18" charset="0"/>
              <a:ea typeface="Times New Roman" panose="02020603050405020304" pitchFamily="18" charset="0"/>
            </a:endParaRPr>
          </a:p>
          <a:p>
            <a:pPr marL="514350" indent="-514350" algn="just">
              <a:lnSpc>
                <a:spcPct val="150000"/>
              </a:lnSpc>
              <a:spcBef>
                <a:spcPts val="0"/>
              </a:spcBef>
              <a:spcAft>
                <a:spcPts val="0"/>
              </a:spcAft>
              <a:buAutoNum type="alphaUcParenR"/>
            </a:pPr>
            <a:r>
              <a:rPr lang="en-US" sz="2800" dirty="0" smtClean="0">
                <a:latin typeface="Times New Roman" panose="02020603050405020304" pitchFamily="18" charset="0"/>
                <a:ea typeface="Times New Roman" panose="02020603050405020304" pitchFamily="18" charset="0"/>
              </a:rPr>
              <a:t>Theories </a:t>
            </a:r>
            <a:r>
              <a:rPr lang="en-US" sz="2800" dirty="0">
                <a:latin typeface="Times New Roman" panose="02020603050405020304" pitchFamily="18" charset="0"/>
                <a:ea typeface="Times New Roman" panose="02020603050405020304" pitchFamily="18" charset="0"/>
              </a:rPr>
              <a:t>borrowed from Psychology, Sociology, Psychiatry </a:t>
            </a:r>
            <a:r>
              <a:rPr lang="en-US" sz="2800" dirty="0" err="1">
                <a:latin typeface="Times New Roman" panose="02020603050405020304" pitchFamily="18" charset="0"/>
                <a:ea typeface="Times New Roman" panose="02020603050405020304" pitchFamily="18" charset="0"/>
              </a:rPr>
              <a:t>etc</a:t>
            </a:r>
            <a:r>
              <a:rPr lang="en-US" sz="2800" dirty="0">
                <a:latin typeface="Times New Roman" panose="02020603050405020304" pitchFamily="18" charset="0"/>
                <a:ea typeface="Times New Roman" panose="02020603050405020304" pitchFamily="18" charset="0"/>
              </a:rPr>
              <a:t> </a:t>
            </a:r>
            <a:endParaRPr lang="en-US" sz="2800" dirty="0" smtClean="0">
              <a:latin typeface="Times New Roman" panose="02020603050405020304" pitchFamily="18" charset="0"/>
              <a:ea typeface="Times New Roman" panose="02020603050405020304" pitchFamily="18" charset="0"/>
            </a:endParaRPr>
          </a:p>
          <a:p>
            <a:pPr marL="514350" indent="-514350" algn="just">
              <a:lnSpc>
                <a:spcPct val="150000"/>
              </a:lnSpc>
              <a:spcBef>
                <a:spcPts val="0"/>
              </a:spcBef>
              <a:spcAft>
                <a:spcPts val="0"/>
              </a:spcAft>
              <a:buAutoNum type="alphaUcParenR"/>
            </a:pPr>
            <a:r>
              <a:rPr lang="en-US" sz="2800" dirty="0" smtClean="0">
                <a:latin typeface="Times New Roman" panose="02020603050405020304" pitchFamily="18" charset="0"/>
                <a:ea typeface="Times New Roman" panose="02020603050405020304" pitchFamily="18" charset="0"/>
              </a:rPr>
              <a:t>Original </a:t>
            </a:r>
            <a:r>
              <a:rPr lang="en-US" sz="2800" dirty="0">
                <a:latin typeface="Times New Roman" panose="02020603050405020304" pitchFamily="18" charset="0"/>
                <a:ea typeface="Times New Roman" panose="02020603050405020304" pitchFamily="18" charset="0"/>
              </a:rPr>
              <a:t>or self generated theories like system theory, which purely relate to social work method, process and field.</a:t>
            </a:r>
          </a:p>
          <a:p>
            <a:endParaRPr lang="en-US" dirty="0"/>
          </a:p>
        </p:txBody>
      </p:sp>
    </p:spTree>
    <p:extLst>
      <p:ext uri="{BB962C8B-B14F-4D97-AF65-F5344CB8AC3E}">
        <p14:creationId xmlns:p14="http://schemas.microsoft.com/office/powerpoint/2010/main" val="294347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ea typeface="Times New Roman" panose="02020603050405020304" pitchFamily="18" charset="0"/>
              </a:rPr>
              <a:t>ii. Community </a:t>
            </a:r>
            <a:r>
              <a:rPr lang="en-US" dirty="0">
                <a:latin typeface="Times New Roman" panose="02020603050405020304" pitchFamily="18" charset="0"/>
                <a:ea typeface="Times New Roman" panose="02020603050405020304" pitchFamily="18" charset="0"/>
              </a:rPr>
              <a:t>sanction: </a:t>
            </a:r>
            <a:endParaRPr lang="en-US" dirty="0"/>
          </a:p>
        </p:txBody>
      </p:sp>
      <p:sp>
        <p:nvSpPr>
          <p:cNvPr id="3" name="Content Placeholder 2"/>
          <p:cNvSpPr>
            <a:spLocks noGrp="1"/>
          </p:cNvSpPr>
          <p:nvPr>
            <p:ph idx="1"/>
          </p:nvPr>
        </p:nvSpPr>
        <p:spPr>
          <a:xfrm>
            <a:off x="234177" y="1951463"/>
            <a:ext cx="11407696" cy="4672361"/>
          </a:xfrm>
        </p:spPr>
        <p:txBody>
          <a:bodyPr>
            <a:noAutofit/>
          </a:bodyPr>
          <a:lstStyle/>
          <a:p>
            <a:pPr marL="0" indent="0" algn="just">
              <a:buNone/>
            </a:pPr>
            <a:r>
              <a:rPr lang="en-US" sz="2800" dirty="0" smtClean="0">
                <a:latin typeface="Times New Roman" panose="02020603050405020304" pitchFamily="18" charset="0"/>
                <a:ea typeface="Times New Roman" panose="02020603050405020304" pitchFamily="18" charset="0"/>
              </a:rPr>
              <a:t>It </a:t>
            </a:r>
            <a:r>
              <a:rPr lang="en-US" sz="2800" dirty="0">
                <a:latin typeface="Times New Roman" panose="02020603050405020304" pitchFamily="18" charset="0"/>
                <a:ea typeface="Times New Roman" panose="02020603050405020304" pitchFamily="18" charset="0"/>
              </a:rPr>
              <a:t>has been emphasized earlier that every profession has an assigned function in society for which the profession is accountable. </a:t>
            </a:r>
            <a:endParaRPr lang="en-US" sz="2800" dirty="0" smtClean="0">
              <a:latin typeface="Times New Roman" panose="02020603050405020304" pitchFamily="18" charset="0"/>
              <a:ea typeface="Times New Roman" panose="02020603050405020304" pitchFamily="18" charset="0"/>
            </a:endParaRPr>
          </a:p>
          <a:p>
            <a:pPr marL="0" indent="0" algn="just">
              <a:buNone/>
            </a:pPr>
            <a:r>
              <a:rPr lang="en-US" sz="2800" dirty="0" smtClean="0">
                <a:latin typeface="Times New Roman" panose="02020603050405020304" pitchFamily="18" charset="0"/>
                <a:ea typeface="Times New Roman" panose="02020603050405020304" pitchFamily="18" charset="0"/>
              </a:rPr>
              <a:t>Social </a:t>
            </a:r>
            <a:r>
              <a:rPr lang="en-US" sz="2800" dirty="0">
                <a:latin typeface="Times New Roman" panose="02020603050405020304" pitchFamily="18" charset="0"/>
                <a:ea typeface="Times New Roman" panose="02020603050405020304" pitchFamily="18" charset="0"/>
              </a:rPr>
              <a:t>work is no exception in that the activities of social workers require some type of community sanctions. </a:t>
            </a:r>
            <a:endParaRPr lang="en-US" sz="2800" dirty="0" smtClean="0">
              <a:latin typeface="Times New Roman" panose="02020603050405020304" pitchFamily="18" charset="0"/>
              <a:ea typeface="Times New Roman" panose="02020603050405020304" pitchFamily="18" charset="0"/>
            </a:endParaRPr>
          </a:p>
          <a:p>
            <a:pPr marL="0" indent="0" algn="just">
              <a:buNone/>
            </a:pPr>
            <a:r>
              <a:rPr lang="en-US" sz="2800" dirty="0" smtClean="0">
                <a:latin typeface="Times New Roman" panose="02020603050405020304" pitchFamily="18" charset="0"/>
                <a:ea typeface="Times New Roman" panose="02020603050405020304" pitchFamily="18" charset="0"/>
              </a:rPr>
              <a:t>The </a:t>
            </a:r>
            <a:r>
              <a:rPr lang="en-US" sz="2800" dirty="0">
                <a:latin typeface="Times New Roman" panose="02020603050405020304" pitchFamily="18" charset="0"/>
                <a:ea typeface="Times New Roman" panose="02020603050405020304" pitchFamily="18" charset="0"/>
              </a:rPr>
              <a:t>community and the client systems need assurance that the interventions of the particular with the various systems of practice are within the recognized and approved parameters of society’s assignment to the profession. Social work is sanctioned through two structures i.e. the profession and the social welfare institutions within which most social workers are employed.</a:t>
            </a:r>
            <a:endParaRPr lang="en-US" sz="2800" dirty="0"/>
          </a:p>
        </p:txBody>
      </p:sp>
    </p:spTree>
    <p:extLst>
      <p:ext uri="{BB962C8B-B14F-4D97-AF65-F5344CB8AC3E}">
        <p14:creationId xmlns:p14="http://schemas.microsoft.com/office/powerpoint/2010/main" val="27592449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42900" marR="0" lvl="0" indent="-342900">
              <a:lnSpc>
                <a:spcPct val="150000"/>
              </a:lnSpc>
              <a:spcBef>
                <a:spcPts val="0"/>
              </a:spcBef>
              <a:spcAft>
                <a:spcPts val="0"/>
              </a:spcAft>
              <a:tabLst>
                <a:tab pos="457200" algn="l"/>
              </a:tabLst>
            </a:pPr>
            <a:r>
              <a:rPr lang="en-US" dirty="0">
                <a:latin typeface="Times New Roman" panose="02020603050405020304" pitchFamily="18" charset="0"/>
                <a:ea typeface="Times New Roman" panose="02020603050405020304" pitchFamily="18" charset="0"/>
              </a:rPr>
              <a:t/>
            </a:r>
            <a:br>
              <a:rPr lang="en-US" dirty="0">
                <a:latin typeface="Times New Roman" panose="02020603050405020304" pitchFamily="18" charset="0"/>
                <a:ea typeface="Times New Roman" panose="02020603050405020304" pitchFamily="18" charset="0"/>
              </a:rPr>
            </a:br>
            <a:r>
              <a:rPr lang="en-US" dirty="0">
                <a:latin typeface="Times New Roman" panose="02020603050405020304" pitchFamily="18" charset="0"/>
                <a:ea typeface="Times New Roman" panose="02020603050405020304" pitchFamily="18" charset="0"/>
              </a:rPr>
              <a:t>Value system</a:t>
            </a:r>
            <a:endParaRPr lang="en-US" dirty="0"/>
          </a:p>
        </p:txBody>
      </p:sp>
      <p:sp>
        <p:nvSpPr>
          <p:cNvPr id="3" name="Content Placeholder 2"/>
          <p:cNvSpPr>
            <a:spLocks noGrp="1"/>
          </p:cNvSpPr>
          <p:nvPr>
            <p:ph idx="1"/>
          </p:nvPr>
        </p:nvSpPr>
        <p:spPr>
          <a:xfrm>
            <a:off x="367991" y="1954657"/>
            <a:ext cx="11418848" cy="4379236"/>
          </a:xfrm>
        </p:spPr>
        <p:txBody>
          <a:bodyPr>
            <a:normAutofit/>
          </a:bodyPr>
          <a:lstStyle/>
          <a:p>
            <a:pPr marL="0" indent="0" algn="just">
              <a:lnSpc>
                <a:spcPct val="150000"/>
              </a:lnSpc>
              <a:spcBef>
                <a:spcPts val="0"/>
              </a:spcBef>
              <a:spcAft>
                <a:spcPts val="0"/>
              </a:spcAft>
              <a:buNone/>
            </a:pPr>
            <a:r>
              <a:rPr lang="en-US" sz="2800" dirty="0" smtClean="0">
                <a:latin typeface="Times New Roman" panose="02020603050405020304" pitchFamily="18" charset="0"/>
                <a:ea typeface="Times New Roman" panose="02020603050405020304" pitchFamily="18" charset="0"/>
              </a:rPr>
              <a:t>Value guide and direct practice. </a:t>
            </a:r>
          </a:p>
          <a:p>
            <a:pPr marL="0" indent="0" algn="just">
              <a:lnSpc>
                <a:spcPct val="150000"/>
              </a:lnSpc>
              <a:spcBef>
                <a:spcPts val="0"/>
              </a:spcBef>
              <a:spcAft>
                <a:spcPts val="0"/>
              </a:spcAft>
              <a:buNone/>
            </a:pPr>
            <a:r>
              <a:rPr lang="en-US" sz="2800" dirty="0" smtClean="0">
                <a:latin typeface="Times New Roman" panose="02020603050405020304" pitchFamily="18" charset="0"/>
                <a:ea typeface="Times New Roman" panose="02020603050405020304" pitchFamily="18" charset="0"/>
              </a:rPr>
              <a:t>Value “something very valuable or desirable”. </a:t>
            </a:r>
          </a:p>
          <a:p>
            <a:pPr marL="0" indent="0">
              <a:spcBef>
                <a:spcPts val="0"/>
              </a:spcBef>
              <a:spcAft>
                <a:spcPts val="0"/>
              </a:spcAft>
              <a:buNone/>
            </a:pPr>
            <a:endParaRPr lang="en-US" sz="2800" dirty="0" smtClean="0">
              <a:latin typeface="Times New Roman" panose="02020603050405020304" pitchFamily="18" charset="0"/>
              <a:ea typeface="Times New Roman" panose="02020603050405020304" pitchFamily="18" charset="0"/>
            </a:endParaRPr>
          </a:p>
          <a:p>
            <a:pPr marL="0" indent="0">
              <a:spcBef>
                <a:spcPts val="0"/>
              </a:spcBef>
              <a:spcAft>
                <a:spcPts val="0"/>
              </a:spcAft>
              <a:buNone/>
            </a:pPr>
            <a:r>
              <a:rPr lang="en-US" sz="2800" dirty="0" smtClean="0">
                <a:latin typeface="Times New Roman" panose="02020603050405020304" pitchFamily="18" charset="0"/>
                <a:ea typeface="Times New Roman" panose="02020603050405020304" pitchFamily="18" charset="0"/>
              </a:rPr>
              <a:t>Respect, dignity and uniqueness of the individual are important value in social work.</a:t>
            </a:r>
          </a:p>
          <a:p>
            <a:endParaRPr lang="en-US" dirty="0"/>
          </a:p>
        </p:txBody>
      </p:sp>
    </p:spTree>
    <p:extLst>
      <p:ext uri="{BB962C8B-B14F-4D97-AF65-F5344CB8AC3E}">
        <p14:creationId xmlns:p14="http://schemas.microsoft.com/office/powerpoint/2010/main" val="17609171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200" dirty="0" smtClean="0">
                <a:latin typeface="Times New Roman" panose="02020603050405020304" pitchFamily="18" charset="0"/>
                <a:ea typeface="Times New Roman" panose="02020603050405020304" pitchFamily="18" charset="0"/>
              </a:rPr>
              <a:t/>
            </a:r>
            <a:br>
              <a:rPr lang="en-US" sz="3200" dirty="0" smtClean="0">
                <a:latin typeface="Times New Roman" panose="02020603050405020304" pitchFamily="18" charset="0"/>
                <a:ea typeface="Times New Roman" panose="02020603050405020304" pitchFamily="18" charset="0"/>
              </a:rPr>
            </a:br>
            <a:r>
              <a:rPr lang="en-US" sz="3200" dirty="0" smtClean="0">
                <a:latin typeface="Times New Roman" panose="02020603050405020304" pitchFamily="18" charset="0"/>
                <a:ea typeface="Times New Roman" panose="02020603050405020304" pitchFamily="18" charset="0"/>
              </a:rPr>
              <a:t>.</a:t>
            </a:r>
            <a:r>
              <a:rPr lang="en-US" sz="3200" dirty="0">
                <a:latin typeface="Times New Roman" panose="02020603050405020304" pitchFamily="18" charset="0"/>
                <a:ea typeface="Times New Roman" panose="02020603050405020304" pitchFamily="18" charset="0"/>
              </a:rPr>
              <a:t/>
            </a:r>
            <a:br>
              <a:rPr lang="en-US" sz="3200" dirty="0">
                <a:latin typeface="Times New Roman" panose="02020603050405020304" pitchFamily="18" charset="0"/>
                <a:ea typeface="Times New Roman" panose="02020603050405020304" pitchFamily="18" charset="0"/>
              </a:rPr>
            </a:br>
            <a:endParaRPr lang="en-US" sz="3200" dirty="0"/>
          </a:p>
        </p:txBody>
      </p:sp>
      <p:sp>
        <p:nvSpPr>
          <p:cNvPr id="3" name="Content Placeholder 2"/>
          <p:cNvSpPr>
            <a:spLocks noGrp="1"/>
          </p:cNvSpPr>
          <p:nvPr>
            <p:ph idx="1"/>
          </p:nvPr>
        </p:nvSpPr>
        <p:spPr/>
        <p:txBody>
          <a:bodyPr/>
          <a:lstStyle/>
          <a:p>
            <a:pPr marL="0" indent="0">
              <a:buNone/>
            </a:pPr>
            <a:r>
              <a:rPr lang="en-US" sz="4000" dirty="0">
                <a:latin typeface="Times New Roman" panose="02020603050405020304" pitchFamily="18" charset="0"/>
                <a:ea typeface="Times New Roman" panose="02020603050405020304" pitchFamily="18" charset="0"/>
              </a:rPr>
              <a:t>A system of monetary and honorary rewards that are primarily an acknowledgment of work achievement</a:t>
            </a:r>
            <a:endParaRPr lang="en-US" dirty="0"/>
          </a:p>
        </p:txBody>
      </p:sp>
    </p:spTree>
    <p:extLst>
      <p:ext uri="{BB962C8B-B14F-4D97-AF65-F5344CB8AC3E}">
        <p14:creationId xmlns:p14="http://schemas.microsoft.com/office/powerpoint/2010/main" val="8763212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192</TotalTime>
  <Words>656</Words>
  <Application>Microsoft Office PowerPoint</Application>
  <PresentationFormat>Widescreen</PresentationFormat>
  <Paragraphs>44</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Calibri</vt:lpstr>
      <vt:lpstr>Century Gothic</vt:lpstr>
      <vt:lpstr>Symbol</vt:lpstr>
      <vt:lpstr>Times New Roman</vt:lpstr>
      <vt:lpstr>Wingdings 2</vt:lpstr>
      <vt:lpstr>Quotable</vt:lpstr>
      <vt:lpstr>Introduction to Social Work</vt:lpstr>
      <vt:lpstr>What is Social Work?</vt:lpstr>
      <vt:lpstr>PowerPoint Presentation</vt:lpstr>
      <vt:lpstr>Key Concepts:</vt:lpstr>
      <vt:lpstr>   Social work as Profession:</vt:lpstr>
      <vt:lpstr>PowerPoint Presentation</vt:lpstr>
      <vt:lpstr>ii. Community sanction: </vt:lpstr>
      <vt:lpstr> Value system</vt:lpstr>
      <vt:lpstr> . </vt:lpstr>
      <vt:lpstr>Promotes social change: </vt:lpstr>
      <vt:lpstr>Problem solving in human relationship </vt:lpstr>
      <vt:lpstr>EMPOWERMENT AND LIBERATION </vt:lpstr>
      <vt:lpstr>Human rights and social justice: </vt:lpstr>
      <vt:lpstr>Theories of Human Behavior and social System</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Social Work</dc:title>
  <dc:creator>DELL</dc:creator>
  <cp:lastModifiedBy>Dr. Shakeel Ahmed</cp:lastModifiedBy>
  <cp:revision>8</cp:revision>
  <cp:lastPrinted>2017-10-11T03:37:17Z</cp:lastPrinted>
  <dcterms:created xsi:type="dcterms:W3CDTF">2017-10-10T14:39:29Z</dcterms:created>
  <dcterms:modified xsi:type="dcterms:W3CDTF">2019-11-25T07:14:17Z</dcterms:modified>
</cp:coreProperties>
</file>